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drawings/drawing2.xml" ContentType="application/vnd.openxmlformats-officedocument.drawingml.chartshapes+xml"/>
  <Override PartName="/ppt/notesSlides/notesSlide3.xml" ContentType="application/vnd.openxmlformats-officedocument.presentationml.notesSlide+xml"/>
  <Override PartName="/ppt/charts/chart3.xml" ContentType="application/vnd.openxmlformats-officedocument.drawingml.chart+xml"/>
  <Override PartName="/ppt/drawings/drawing3.xml" ContentType="application/vnd.openxmlformats-officedocument.drawingml.chartshapes+xml"/>
  <Override PartName="/ppt/notesSlides/notesSlide4.xml" ContentType="application/vnd.openxmlformats-officedocument.presentationml.notesSlide+xml"/>
  <Override PartName="/ppt/charts/chart4.xml" ContentType="application/vnd.openxmlformats-officedocument.drawingml.chart+xml"/>
  <Override PartName="/ppt/drawings/drawing4.xml" ContentType="application/vnd.openxmlformats-officedocument.drawingml.chartshapes+xml"/>
  <Override PartName="/ppt/charts/chart5.xml" ContentType="application/vnd.openxmlformats-officedocument.drawingml.chart+xml"/>
  <Override PartName="/ppt/drawings/drawing5.xml" ContentType="application/vnd.openxmlformats-officedocument.drawingml.chartshapes+xml"/>
  <Override PartName="/ppt/charts/chart6.xml" ContentType="application/vnd.openxmlformats-officedocument.drawingml.chart+xml"/>
  <Override PartName="/ppt/notesSlides/notesSlide5.xml" ContentType="application/vnd.openxmlformats-officedocument.presentationml.notesSlide+xml"/>
  <Override PartName="/ppt/charts/chart7.xml" ContentType="application/vnd.openxmlformats-officedocument.drawingml.chart+xml"/>
  <Override PartName="/ppt/drawings/drawing6.xml" ContentType="application/vnd.openxmlformats-officedocument.drawingml.chartshapes+xml"/>
  <Override PartName="/ppt/charts/chart8.xml" ContentType="application/vnd.openxmlformats-officedocument.drawingml.chart+xml"/>
  <Override PartName="/ppt/drawings/drawing7.xml" ContentType="application/vnd.openxmlformats-officedocument.drawingml.chartshapes+xml"/>
  <Override PartName="/ppt/charts/chart9.xml" ContentType="application/vnd.openxmlformats-officedocument.drawingml.char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74" r:id="rId2"/>
    <p:sldId id="294" r:id="rId3"/>
    <p:sldId id="305" r:id="rId4"/>
    <p:sldId id="304" r:id="rId5"/>
    <p:sldId id="295" r:id="rId6"/>
    <p:sldId id="299" r:id="rId7"/>
    <p:sldId id="284" r:id="rId8"/>
    <p:sldId id="291" r:id="rId9"/>
    <p:sldId id="303" r:id="rId10"/>
    <p:sldId id="290" r:id="rId11"/>
    <p:sldId id="293" r:id="rId12"/>
  </p:sldIdLst>
  <p:sldSz cx="9144000" cy="6858000" type="screen4x3"/>
  <p:notesSz cx="6797675" cy="987425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45590"/>
    <a:srgbClr val="A9C7E9"/>
    <a:srgbClr val="D7E5F5"/>
    <a:srgbClr val="87B0E1"/>
    <a:srgbClr val="377BC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113" autoAdjust="0"/>
    <p:restoredTop sz="89784" autoAdjust="0"/>
  </p:normalViewPr>
  <p:slideViewPr>
    <p:cSldViewPr>
      <p:cViewPr varScale="1">
        <p:scale>
          <a:sx n="105" d="100"/>
          <a:sy n="105" d="100"/>
        </p:scale>
        <p:origin x="-1794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Excel1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_____Microsoft_Excel2.xlsx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package" Target="../embeddings/_____Microsoft_Excel3.xlsx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4.xml"/><Relationship Id="rId1" Type="http://schemas.openxmlformats.org/officeDocument/2006/relationships/package" Target="../embeddings/_____Microsoft_Excel4.xlsx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5.xml"/><Relationship Id="rId1" Type="http://schemas.openxmlformats.org/officeDocument/2006/relationships/package" Target="../embeddings/_____Microsoft_Excel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&#1050;&#1085;&#1080;&#1075;&#1072;1" TargetMode="External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6.xml"/><Relationship Id="rId1" Type="http://schemas.openxmlformats.org/officeDocument/2006/relationships/package" Target="../embeddings/_____Microsoft_Excel6.xlsx"/></Relationships>
</file>

<file path=ppt/charts/_rels/chart8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7.xml"/><Relationship Id="rId1" Type="http://schemas.openxmlformats.org/officeDocument/2006/relationships/package" Target="../embeddings/_____Microsoft_Excel7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&#1050;&#1085;&#1080;&#1075;&#1072;1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1"/>
    <c:view3D>
      <c:rotX val="40"/>
      <c:rotY val="1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4.7045047133975011E-2"/>
          <c:y val="0.14126536094754905"/>
          <c:w val="0.57063267469608625"/>
          <c:h val="0.83178933050648696"/>
        </c:manualLayout>
      </c:layout>
      <c:pie3D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1"/>
    <c:view3D>
      <c:rotX val="40"/>
      <c:rotY val="1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4.7045047133975011E-2"/>
          <c:y val="0.14126536094754905"/>
          <c:w val="0.57063267469608625"/>
          <c:h val="0.83178933050648696"/>
        </c:manualLayout>
      </c:layout>
      <c:pie3D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1"/>
    <c:view3D>
      <c:rotX val="40"/>
      <c:rotY val="1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4.7045047133975011E-2"/>
          <c:y val="0.14126536094754905"/>
          <c:w val="0.57063267469608625"/>
          <c:h val="0.83178933050648696"/>
        </c:manualLayout>
      </c:layout>
      <c:pie3D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1"/>
    <c:view3D>
      <c:rotX val="40"/>
      <c:rotY val="1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4.7045047133975011E-2"/>
          <c:y val="0.14126536094754905"/>
          <c:w val="0.57063267469608625"/>
          <c:h val="0.83178933050648696"/>
        </c:manualLayout>
      </c:layout>
      <c:pie3D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0"/>
    <c:view3D>
      <c:rotX val="15"/>
      <c:rotY val="20"/>
      <c:depthPercent val="100"/>
      <c:rAngAx val="1"/>
    </c:view3D>
    <c:floor>
      <c:thickness val="0"/>
      <c:spPr>
        <a:noFill/>
        <a:ln w="9525">
          <a:noFill/>
        </a:ln>
      </c:spPr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3.6438352634750634E-2"/>
          <c:y val="0"/>
          <c:w val="0.60308216279827564"/>
          <c:h val="0.77926821262283985"/>
        </c:manualLayout>
      </c:layout>
      <c:bar3DChart>
        <c:barDir val="col"/>
        <c:grouping val="stacked"/>
        <c:varyColors val="0"/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shape val="cylinder"/>
        <c:axId val="217878016"/>
        <c:axId val="184782784"/>
        <c:axId val="0"/>
      </c:bar3DChart>
      <c:catAx>
        <c:axId val="217878016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84782784"/>
        <c:crosses val="autoZero"/>
        <c:auto val="1"/>
        <c:lblAlgn val="ctr"/>
        <c:lblOffset val="100"/>
        <c:noMultiLvlLbl val="0"/>
      </c:catAx>
      <c:valAx>
        <c:axId val="184782784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21787801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67567543854388301"/>
          <c:y val="0.26498512442438826"/>
          <c:w val="0.29841963606849486"/>
          <c:h val="0.46779165712945159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2.5200458190148912E-2"/>
          <c:y val="4.160755881572438E-2"/>
          <c:w val="0.66563682117054956"/>
          <c:h val="0.88254695444285036"/>
        </c:manualLayout>
      </c:layout>
      <c:bar3DChart>
        <c:barDir val="col"/>
        <c:grouping val="stacked"/>
        <c:varyColors val="0"/>
        <c:ser>
          <c:idx val="0"/>
          <c:order val="0"/>
          <c:tx>
            <c:v>Проверки в режиме постоянного надзора</c:v>
          </c:tx>
          <c:invertIfNegative val="0"/>
          <c:cat>
            <c:strLit>
              <c:ptCount val="1"/>
              <c:pt idx="0">
                <c:v>УиК ЯМ</c:v>
              </c:pt>
            </c:strLit>
          </c:cat>
          <c:val>
            <c:numRef>
              <c:f>Лист1!$B$2:$D$2</c:f>
              <c:numCache>
                <c:formatCode>General</c:formatCode>
                <c:ptCount val="3"/>
                <c:pt idx="0">
                  <c:v>19</c:v>
                </c:pt>
                <c:pt idx="1">
                  <c:v>5</c:v>
                </c:pt>
                <c:pt idx="2">
                  <c:v>2</c:v>
                </c:pt>
              </c:numCache>
            </c:numRef>
          </c:val>
        </c:ser>
        <c:ser>
          <c:idx val="1"/>
          <c:order val="1"/>
          <c:tx>
            <c:v>Внеплановые проверки</c:v>
          </c:tx>
          <c:invertIfNegative val="0"/>
          <c:cat>
            <c:strLit>
              <c:ptCount val="1"/>
              <c:pt idx="0">
                <c:v>УиК ЯМ</c:v>
              </c:pt>
            </c:strLit>
          </c:cat>
          <c:val>
            <c:numRef>
              <c:f>Лист1!$B$3:$D$3</c:f>
              <c:numCache>
                <c:formatCode>General</c:formatCode>
                <c:ptCount val="3"/>
                <c:pt idx="2">
                  <c:v>8</c:v>
                </c:pt>
              </c:numCache>
            </c:numRef>
          </c:val>
        </c:ser>
        <c:ser>
          <c:idx val="2"/>
          <c:order val="2"/>
          <c:tx>
            <c:v>Плановые проверки</c:v>
          </c:tx>
          <c:invertIfNegative val="0"/>
          <c:cat>
            <c:strLit>
              <c:ptCount val="1"/>
              <c:pt idx="0">
                <c:v>УиК ЯМ</c:v>
              </c:pt>
            </c:strLit>
          </c:cat>
          <c:val>
            <c:numRef>
              <c:f>Лист1!$B$4:$D$4</c:f>
              <c:numCache>
                <c:formatCode>General</c:formatCode>
                <c:ptCount val="3"/>
                <c:pt idx="2">
                  <c:v>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0"/>
        <c:gapDepth val="50"/>
        <c:shape val="cylinder"/>
        <c:axId val="135364096"/>
        <c:axId val="41967616"/>
        <c:axId val="0"/>
      </c:bar3DChart>
      <c:catAx>
        <c:axId val="135364096"/>
        <c:scaling>
          <c:orientation val="minMax"/>
        </c:scaling>
        <c:delete val="1"/>
        <c:axPos val="b"/>
        <c:majorTickMark val="out"/>
        <c:minorTickMark val="none"/>
        <c:tickLblPos val="nextTo"/>
        <c:crossAx val="41967616"/>
        <c:crosses val="autoZero"/>
        <c:auto val="1"/>
        <c:lblAlgn val="ctr"/>
        <c:lblOffset val="100"/>
        <c:noMultiLvlLbl val="0"/>
      </c:catAx>
      <c:valAx>
        <c:axId val="41967616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135364096"/>
        <c:crosses val="autoZero"/>
        <c:crossBetween val="between"/>
      </c:valAx>
    </c:plotArea>
    <c:legend>
      <c:legendPos val="r"/>
      <c:legendEntry>
        <c:idx val="0"/>
        <c:txPr>
          <a:bodyPr/>
          <a:lstStyle/>
          <a:p>
            <a:pPr>
              <a:defRPr sz="1400" baseline="0"/>
            </a:pPr>
            <a:endParaRPr lang="ru-RU"/>
          </a:p>
        </c:txPr>
      </c:legendEntry>
      <c:legendEntry>
        <c:idx val="1"/>
        <c:txPr>
          <a:bodyPr/>
          <a:lstStyle/>
          <a:p>
            <a:pPr>
              <a:defRPr sz="1400" baseline="0"/>
            </a:pPr>
            <a:endParaRPr lang="ru-RU"/>
          </a:p>
        </c:txPr>
      </c:legendEntry>
      <c:legendEntry>
        <c:idx val="2"/>
        <c:txPr>
          <a:bodyPr/>
          <a:lstStyle/>
          <a:p>
            <a:pPr>
              <a:defRPr sz="1400" baseline="0"/>
            </a:pPr>
            <a:endParaRPr lang="ru-RU"/>
          </a:p>
        </c:txPr>
      </c:legendEntry>
      <c:layout>
        <c:manualLayout>
          <c:xMode val="edge"/>
          <c:yMode val="edge"/>
          <c:x val="0.66130529541795446"/>
          <c:y val="8.789916972518462E-2"/>
          <c:w val="0.31925018248458586"/>
          <c:h val="0.73434321365915689"/>
        </c:manualLayout>
      </c:layout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1"/>
    <c:view3D>
      <c:rotX val="40"/>
      <c:rotY val="1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4.7045047133975011E-2"/>
          <c:y val="0.14126536094754905"/>
          <c:w val="0.57063267469608625"/>
          <c:h val="0.83178933050648696"/>
        </c:manualLayout>
      </c:layout>
      <c:pie3D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depthPercent val="100"/>
      <c:rAngAx val="1"/>
    </c:view3D>
    <c:floor>
      <c:thickness val="0"/>
      <c:spPr>
        <a:noFill/>
        <a:ln w="9525">
          <a:noFill/>
        </a:ln>
      </c:spPr>
    </c:floor>
    <c:sideWall>
      <c:thickness val="0"/>
      <c:spPr>
        <a:noFill/>
        <a:ln w="25400">
          <a:noFill/>
        </a:ln>
      </c:spPr>
    </c:sideWall>
    <c:backWall>
      <c:thickness val="0"/>
      <c:spPr>
        <a:noFill/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3.6438352634750634E-2"/>
          <c:y val="0.12800997021836283"/>
          <c:w val="0.60308216279827564"/>
          <c:h val="0.6797049431783565"/>
        </c:manualLayout>
      </c:layout>
      <c:bar3DChart>
        <c:barDir val="col"/>
        <c:grouping val="stacked"/>
        <c:varyColors val="0"/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shape val="cylinder"/>
        <c:axId val="184552960"/>
        <c:axId val="173749312"/>
        <c:axId val="0"/>
      </c:bar3DChart>
      <c:catAx>
        <c:axId val="184552960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73749312"/>
        <c:crosses val="autoZero"/>
        <c:auto val="1"/>
        <c:lblAlgn val="ctr"/>
        <c:lblOffset val="100"/>
        <c:noMultiLvlLbl val="0"/>
      </c:catAx>
      <c:valAx>
        <c:axId val="173749312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184552960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2.5200458190148912E-2"/>
          <c:y val="4.160755881572438E-2"/>
          <c:w val="0.66563682117054956"/>
          <c:h val="0.88254695444285036"/>
        </c:manualLayout>
      </c:layout>
      <c:bar3DChart>
        <c:barDir val="col"/>
        <c:grouping val="stacked"/>
        <c:varyColors val="0"/>
        <c:ser>
          <c:idx val="0"/>
          <c:order val="0"/>
          <c:tx>
            <c:v>Проверки в режиме постоянного надзора</c:v>
          </c:tx>
          <c:invertIfNegative val="0"/>
          <c:cat>
            <c:strLit>
              <c:ptCount val="1"/>
              <c:pt idx="0">
                <c:v>УиК ЯМ</c:v>
              </c:pt>
            </c:strLit>
          </c:cat>
          <c:val>
            <c:numRef>
              <c:f>Лист1!$B$2:$D$2</c:f>
              <c:numCache>
                <c:formatCode>General</c:formatCode>
                <c:ptCount val="3"/>
                <c:pt idx="0">
                  <c:v>17</c:v>
                </c:pt>
                <c:pt idx="1">
                  <c:v>9</c:v>
                </c:pt>
                <c:pt idx="2">
                  <c:v>6</c:v>
                </c:pt>
              </c:numCache>
            </c:numRef>
          </c:val>
        </c:ser>
        <c:ser>
          <c:idx val="1"/>
          <c:order val="1"/>
          <c:tx>
            <c:v>Внеплановые проверки</c:v>
          </c:tx>
          <c:invertIfNegative val="0"/>
          <c:cat>
            <c:strLit>
              <c:ptCount val="1"/>
              <c:pt idx="0">
                <c:v>УиК ЯМ</c:v>
              </c:pt>
            </c:strLit>
          </c:cat>
          <c:val>
            <c:numRef>
              <c:f>Лист1!$B$3:$D$3</c:f>
              <c:numCache>
                <c:formatCode>General</c:formatCode>
                <c:ptCount val="3"/>
                <c:pt idx="2">
                  <c:v>0</c:v>
                </c:pt>
              </c:numCache>
            </c:numRef>
          </c:val>
        </c:ser>
        <c:ser>
          <c:idx val="2"/>
          <c:order val="2"/>
          <c:tx>
            <c:v>Плановые проверки</c:v>
          </c:tx>
          <c:invertIfNegative val="0"/>
          <c:cat>
            <c:strLit>
              <c:ptCount val="1"/>
              <c:pt idx="0">
                <c:v>УиК ЯМ</c:v>
              </c:pt>
            </c:strLit>
          </c:cat>
          <c:val>
            <c:numRef>
              <c:f>Лист1!$B$4:$D$4</c:f>
              <c:numCache>
                <c:formatCode>General</c:formatCode>
                <c:ptCount val="3"/>
                <c:pt idx="2">
                  <c:v>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0"/>
        <c:gapDepth val="50"/>
        <c:shape val="cylinder"/>
        <c:axId val="130751488"/>
        <c:axId val="135009920"/>
        <c:axId val="0"/>
      </c:bar3DChart>
      <c:catAx>
        <c:axId val="130751488"/>
        <c:scaling>
          <c:orientation val="minMax"/>
        </c:scaling>
        <c:delete val="1"/>
        <c:axPos val="b"/>
        <c:majorTickMark val="out"/>
        <c:minorTickMark val="none"/>
        <c:tickLblPos val="nextTo"/>
        <c:crossAx val="135009920"/>
        <c:crosses val="autoZero"/>
        <c:auto val="1"/>
        <c:lblAlgn val="ctr"/>
        <c:lblOffset val="100"/>
        <c:noMultiLvlLbl val="0"/>
      </c:catAx>
      <c:valAx>
        <c:axId val="135009920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130751488"/>
        <c:crosses val="autoZero"/>
        <c:crossBetween val="between"/>
      </c:valAx>
    </c:plotArea>
    <c:legend>
      <c:legendPos val="r"/>
      <c:legendEntry>
        <c:idx val="0"/>
        <c:txPr>
          <a:bodyPr/>
          <a:lstStyle/>
          <a:p>
            <a:pPr>
              <a:defRPr sz="1400" baseline="0"/>
            </a:pPr>
            <a:endParaRPr lang="ru-RU"/>
          </a:p>
        </c:txPr>
      </c:legendEntry>
      <c:legendEntry>
        <c:idx val="1"/>
        <c:txPr>
          <a:bodyPr/>
          <a:lstStyle/>
          <a:p>
            <a:pPr>
              <a:defRPr sz="1400" baseline="0"/>
            </a:pPr>
            <a:endParaRPr lang="ru-RU"/>
          </a:p>
        </c:txPr>
      </c:legendEntry>
      <c:legendEntry>
        <c:idx val="2"/>
        <c:txPr>
          <a:bodyPr/>
          <a:lstStyle/>
          <a:p>
            <a:pPr>
              <a:defRPr sz="1400" baseline="0"/>
            </a:pPr>
            <a:endParaRPr lang="ru-RU"/>
          </a:p>
        </c:txPr>
      </c:legendEntry>
      <c:layout>
        <c:manualLayout>
          <c:xMode val="edge"/>
          <c:yMode val="edge"/>
          <c:x val="0.66130529541795446"/>
          <c:y val="8.789916972518462E-2"/>
          <c:w val="0.31925018248458586"/>
          <c:h val="0.73434321365915689"/>
        </c:manualLayout>
      </c:layout>
      <c:overlay val="0"/>
    </c:legend>
    <c:plotVisOnly val="1"/>
    <c:dispBlanksAs val="gap"/>
    <c:showDLblsOverMax val="0"/>
  </c:chart>
  <c:externalData r:id="rId1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0.16572</cdr:x>
      <cdr:y>0.79167</cdr:y>
    </cdr:from>
    <cdr:to>
      <cdr:x>0.87722</cdr:x>
      <cdr:y>0.95833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509461" y="4104456"/>
          <a:ext cx="6480701" cy="86407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endParaRPr lang="ru-RU" sz="1800" dirty="0" smtClean="0">
            <a:latin typeface="Times New Roman" pitchFamily="18" charset="0"/>
            <a:cs typeface="Times New Roman" pitchFamily="18" charset="0"/>
          </a:endParaRPr>
        </a:p>
        <a:p xmlns:a="http://schemas.openxmlformats.org/drawingml/2006/main">
          <a:pPr algn="ctr"/>
          <a:r>
            <a:rPr lang="ru-RU" sz="1800" dirty="0" smtClean="0">
              <a:latin typeface="Times New Roman" pitchFamily="18" charset="0"/>
              <a:cs typeface="Times New Roman" pitchFamily="18" charset="0"/>
            </a:rPr>
            <a:t>2022</a:t>
          </a:r>
          <a:endParaRPr lang="ru-RU" sz="1800" dirty="0">
            <a:latin typeface="Times New Roman" pitchFamily="18" charset="0"/>
            <a:cs typeface="Times New Roman" pitchFamily="18" charset="0"/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0.16572</cdr:x>
      <cdr:y>0.79167</cdr:y>
    </cdr:from>
    <cdr:to>
      <cdr:x>0.87722</cdr:x>
      <cdr:y>0.95833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509461" y="4104456"/>
          <a:ext cx="6480701" cy="86407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endParaRPr lang="ru-RU" sz="1800" dirty="0" smtClean="0">
            <a:latin typeface="Times New Roman" pitchFamily="18" charset="0"/>
            <a:cs typeface="Times New Roman" pitchFamily="18" charset="0"/>
          </a:endParaRPr>
        </a:p>
        <a:p xmlns:a="http://schemas.openxmlformats.org/drawingml/2006/main">
          <a:pPr algn="ctr"/>
          <a:endParaRPr lang="ru-RU" sz="1800" dirty="0">
            <a:latin typeface="Times New Roman" pitchFamily="18" charset="0"/>
            <a:cs typeface="Times New Roman" pitchFamily="18" charset="0"/>
          </a:endParaRP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0.16572</cdr:x>
      <cdr:y>0.79167</cdr:y>
    </cdr:from>
    <cdr:to>
      <cdr:x>0.87722</cdr:x>
      <cdr:y>0.95833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509461" y="4104456"/>
          <a:ext cx="6480701" cy="86407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endParaRPr lang="ru-RU" sz="1800" dirty="0" smtClean="0">
            <a:latin typeface="Times New Roman" pitchFamily="18" charset="0"/>
            <a:cs typeface="Times New Roman" pitchFamily="18" charset="0"/>
          </a:endParaRPr>
        </a:p>
        <a:p xmlns:a="http://schemas.openxmlformats.org/drawingml/2006/main">
          <a:pPr algn="ctr"/>
          <a:endParaRPr lang="ru-RU" sz="1800" dirty="0">
            <a:latin typeface="Times New Roman" pitchFamily="18" charset="0"/>
            <a:cs typeface="Times New Roman" pitchFamily="18" charset="0"/>
          </a:endParaRPr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0.16572</cdr:x>
      <cdr:y>0.79167</cdr:y>
    </cdr:from>
    <cdr:to>
      <cdr:x>0.87722</cdr:x>
      <cdr:y>0.95833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509461" y="4104456"/>
          <a:ext cx="6480701" cy="86407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endParaRPr lang="ru-RU" sz="1800" dirty="0" smtClean="0">
            <a:latin typeface="Times New Roman" pitchFamily="18" charset="0"/>
            <a:cs typeface="Times New Roman" pitchFamily="18" charset="0"/>
          </a:endParaRPr>
        </a:p>
        <a:p xmlns:a="http://schemas.openxmlformats.org/drawingml/2006/main">
          <a:pPr algn="ctr"/>
          <a:endParaRPr lang="ru-RU" sz="1800" dirty="0">
            <a:latin typeface="Times New Roman" pitchFamily="18" charset="0"/>
            <a:cs typeface="Times New Roman" pitchFamily="18" charset="0"/>
          </a:endParaRPr>
        </a:p>
      </cdr:txBody>
    </cdr:sp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0.08414</cdr:x>
      <cdr:y>0.26923</cdr:y>
    </cdr:from>
    <cdr:to>
      <cdr:x>0.18569</cdr:x>
      <cdr:y>0.49619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757586" y="1008113"/>
          <a:ext cx="914400" cy="84984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800" dirty="0"/>
        </a:p>
      </cdr:txBody>
    </cdr:sp>
  </cdr:relSizeAnchor>
  <cdr:relSizeAnchor xmlns:cdr="http://schemas.openxmlformats.org/drawingml/2006/chartDrawing">
    <cdr:from>
      <cdr:x>0.14812</cdr:x>
      <cdr:y>0.17308</cdr:y>
    </cdr:from>
    <cdr:to>
      <cdr:x>0.24967</cdr:x>
      <cdr:y>0.40004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1333650" y="648073"/>
          <a:ext cx="914400" cy="84984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800" dirty="0"/>
        </a:p>
      </cdr:txBody>
    </cdr:sp>
  </cdr:relSizeAnchor>
  <cdr:relSizeAnchor xmlns:cdr="http://schemas.openxmlformats.org/drawingml/2006/chartDrawing">
    <cdr:from>
      <cdr:x>0.2764</cdr:x>
      <cdr:y>0.46154</cdr:y>
    </cdr:from>
    <cdr:to>
      <cdr:x>0.37795</cdr:x>
      <cdr:y>0.6885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2488669" y="1728193"/>
          <a:ext cx="914400" cy="84984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800" dirty="0"/>
        </a:p>
      </cdr:txBody>
    </cdr:sp>
  </cdr:relSizeAnchor>
  <cdr:relSizeAnchor xmlns:cdr="http://schemas.openxmlformats.org/drawingml/2006/chartDrawing">
    <cdr:from>
      <cdr:x>0.34805</cdr:x>
      <cdr:y>0.44231</cdr:y>
    </cdr:from>
    <cdr:to>
      <cdr:x>0.44961</cdr:x>
      <cdr:y>0.66927</cdr:y>
    </cdr:to>
    <cdr:sp macro="" textlink="">
      <cdr:nvSpPr>
        <cdr:cNvPr id="5" name="TextBox 4"/>
        <cdr:cNvSpPr txBox="1"/>
      </cdr:nvSpPr>
      <cdr:spPr>
        <a:xfrm xmlns:a="http://schemas.openxmlformats.org/drawingml/2006/main">
          <a:off x="3133850" y="1656185"/>
          <a:ext cx="914400" cy="84984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800" dirty="0"/>
        </a:p>
      </cdr:txBody>
    </cdr:sp>
  </cdr:relSizeAnchor>
  <cdr:relSizeAnchor xmlns:cdr="http://schemas.openxmlformats.org/drawingml/2006/chartDrawing">
    <cdr:from>
      <cdr:x>0.47354</cdr:x>
      <cdr:y>0.09615</cdr:y>
    </cdr:from>
    <cdr:to>
      <cdr:x>0.57509</cdr:x>
      <cdr:y>0.32312</cdr:y>
    </cdr:to>
    <cdr:sp macro="" textlink="">
      <cdr:nvSpPr>
        <cdr:cNvPr id="6" name="TextBox 5"/>
        <cdr:cNvSpPr txBox="1"/>
      </cdr:nvSpPr>
      <cdr:spPr>
        <a:xfrm xmlns:a="http://schemas.openxmlformats.org/drawingml/2006/main">
          <a:off x="4263736" y="360041"/>
          <a:ext cx="914400" cy="84984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800" dirty="0"/>
        </a:p>
      </cdr:txBody>
    </cdr:sp>
  </cdr:relSizeAnchor>
  <cdr:relSizeAnchor xmlns:cdr="http://schemas.openxmlformats.org/drawingml/2006/chartDrawing">
    <cdr:from>
      <cdr:x>0.54798</cdr:x>
      <cdr:y>0.03846</cdr:y>
    </cdr:from>
    <cdr:to>
      <cdr:x>0.64954</cdr:x>
      <cdr:y>0.26542</cdr:y>
    </cdr:to>
    <cdr:sp macro="" textlink="">
      <cdr:nvSpPr>
        <cdr:cNvPr id="7" name="TextBox 6"/>
        <cdr:cNvSpPr txBox="1"/>
      </cdr:nvSpPr>
      <cdr:spPr>
        <a:xfrm xmlns:a="http://schemas.openxmlformats.org/drawingml/2006/main">
          <a:off x="4934050" y="144017"/>
          <a:ext cx="914400" cy="84984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800" dirty="0"/>
        </a:p>
      </cdr:txBody>
    </cdr:sp>
  </cdr:relSizeAnchor>
  <cdr:relSizeAnchor xmlns:cdr="http://schemas.openxmlformats.org/drawingml/2006/chartDrawing">
    <cdr:from>
      <cdr:x>0.06814</cdr:x>
      <cdr:y>0.79518</cdr:y>
    </cdr:from>
    <cdr:to>
      <cdr:x>0.59597</cdr:x>
      <cdr:y>1</cdr:y>
    </cdr:to>
    <cdr:sp macro="" textlink="">
      <cdr:nvSpPr>
        <cdr:cNvPr id="14" name="TextBox 13"/>
        <cdr:cNvSpPr txBox="1"/>
      </cdr:nvSpPr>
      <cdr:spPr>
        <a:xfrm xmlns:a="http://schemas.openxmlformats.org/drawingml/2006/main">
          <a:off x="613570" y="3550096"/>
          <a:ext cx="4752528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0.15611</cdr:x>
      <cdr:y>0.79518</cdr:y>
    </cdr:from>
    <cdr:to>
      <cdr:x>0.51599</cdr:x>
      <cdr:y>1</cdr:y>
    </cdr:to>
    <cdr:sp macro="" textlink="">
      <cdr:nvSpPr>
        <cdr:cNvPr id="15" name="TextBox 14"/>
        <cdr:cNvSpPr txBox="1"/>
      </cdr:nvSpPr>
      <cdr:spPr>
        <a:xfrm xmlns:a="http://schemas.openxmlformats.org/drawingml/2006/main">
          <a:off x="1405658" y="3550096"/>
          <a:ext cx="324036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</c:userShapes>
</file>

<file path=ppt/drawings/drawing6.xml><?xml version="1.0" encoding="utf-8"?>
<c:userShapes xmlns:c="http://schemas.openxmlformats.org/drawingml/2006/chart">
  <cdr:relSizeAnchor xmlns:cdr="http://schemas.openxmlformats.org/drawingml/2006/chartDrawing">
    <cdr:from>
      <cdr:x>0.16572</cdr:x>
      <cdr:y>0.79167</cdr:y>
    </cdr:from>
    <cdr:to>
      <cdr:x>0.87722</cdr:x>
      <cdr:y>0.95833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509461" y="4104456"/>
          <a:ext cx="6480701" cy="86407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endParaRPr lang="ru-RU" sz="1800" dirty="0" smtClean="0">
            <a:latin typeface="Times New Roman" pitchFamily="18" charset="0"/>
            <a:cs typeface="Times New Roman" pitchFamily="18" charset="0"/>
          </a:endParaRPr>
        </a:p>
        <a:p xmlns:a="http://schemas.openxmlformats.org/drawingml/2006/main">
          <a:pPr algn="ctr"/>
          <a:endParaRPr lang="ru-RU" sz="1800" dirty="0">
            <a:latin typeface="Times New Roman" pitchFamily="18" charset="0"/>
            <a:cs typeface="Times New Roman" pitchFamily="18" charset="0"/>
          </a:endParaRPr>
        </a:p>
      </cdr:txBody>
    </cdr:sp>
  </cdr:relSizeAnchor>
</c:userShapes>
</file>

<file path=ppt/drawings/drawing7.xml><?xml version="1.0" encoding="utf-8"?>
<c:userShapes xmlns:c="http://schemas.openxmlformats.org/drawingml/2006/chart">
  <cdr:relSizeAnchor xmlns:cdr="http://schemas.openxmlformats.org/drawingml/2006/chartDrawing">
    <cdr:from>
      <cdr:x>0.08414</cdr:x>
      <cdr:y>0.26923</cdr:y>
    </cdr:from>
    <cdr:to>
      <cdr:x>0.18569</cdr:x>
      <cdr:y>0.49619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757586" y="1008113"/>
          <a:ext cx="914400" cy="84984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800" dirty="0"/>
        </a:p>
      </cdr:txBody>
    </cdr:sp>
  </cdr:relSizeAnchor>
  <cdr:relSizeAnchor xmlns:cdr="http://schemas.openxmlformats.org/drawingml/2006/chartDrawing">
    <cdr:from>
      <cdr:x>0.14812</cdr:x>
      <cdr:y>0.17308</cdr:y>
    </cdr:from>
    <cdr:to>
      <cdr:x>0.24967</cdr:x>
      <cdr:y>0.40004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1333650" y="648073"/>
          <a:ext cx="914400" cy="84984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800" dirty="0"/>
        </a:p>
      </cdr:txBody>
    </cdr:sp>
  </cdr:relSizeAnchor>
  <cdr:relSizeAnchor xmlns:cdr="http://schemas.openxmlformats.org/drawingml/2006/chartDrawing">
    <cdr:from>
      <cdr:x>0.2764</cdr:x>
      <cdr:y>0.46154</cdr:y>
    </cdr:from>
    <cdr:to>
      <cdr:x>0.37795</cdr:x>
      <cdr:y>0.6885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2488669" y="1728193"/>
          <a:ext cx="914400" cy="84984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800" dirty="0"/>
        </a:p>
      </cdr:txBody>
    </cdr:sp>
  </cdr:relSizeAnchor>
  <cdr:relSizeAnchor xmlns:cdr="http://schemas.openxmlformats.org/drawingml/2006/chartDrawing">
    <cdr:from>
      <cdr:x>0.34805</cdr:x>
      <cdr:y>0.44231</cdr:y>
    </cdr:from>
    <cdr:to>
      <cdr:x>0.44961</cdr:x>
      <cdr:y>0.66927</cdr:y>
    </cdr:to>
    <cdr:sp macro="" textlink="">
      <cdr:nvSpPr>
        <cdr:cNvPr id="5" name="TextBox 4"/>
        <cdr:cNvSpPr txBox="1"/>
      </cdr:nvSpPr>
      <cdr:spPr>
        <a:xfrm xmlns:a="http://schemas.openxmlformats.org/drawingml/2006/main">
          <a:off x="3133850" y="1656185"/>
          <a:ext cx="914400" cy="84984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800" dirty="0"/>
        </a:p>
      </cdr:txBody>
    </cdr:sp>
  </cdr:relSizeAnchor>
  <cdr:relSizeAnchor xmlns:cdr="http://schemas.openxmlformats.org/drawingml/2006/chartDrawing">
    <cdr:from>
      <cdr:x>0.47354</cdr:x>
      <cdr:y>0.09615</cdr:y>
    </cdr:from>
    <cdr:to>
      <cdr:x>0.57509</cdr:x>
      <cdr:y>0.32312</cdr:y>
    </cdr:to>
    <cdr:sp macro="" textlink="">
      <cdr:nvSpPr>
        <cdr:cNvPr id="6" name="TextBox 5"/>
        <cdr:cNvSpPr txBox="1"/>
      </cdr:nvSpPr>
      <cdr:spPr>
        <a:xfrm xmlns:a="http://schemas.openxmlformats.org/drawingml/2006/main">
          <a:off x="4263736" y="360041"/>
          <a:ext cx="914400" cy="84984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800" dirty="0"/>
        </a:p>
      </cdr:txBody>
    </cdr:sp>
  </cdr:relSizeAnchor>
  <cdr:relSizeAnchor xmlns:cdr="http://schemas.openxmlformats.org/drawingml/2006/chartDrawing">
    <cdr:from>
      <cdr:x>0.54798</cdr:x>
      <cdr:y>0.03846</cdr:y>
    </cdr:from>
    <cdr:to>
      <cdr:x>0.64954</cdr:x>
      <cdr:y>0.26542</cdr:y>
    </cdr:to>
    <cdr:sp macro="" textlink="">
      <cdr:nvSpPr>
        <cdr:cNvPr id="7" name="TextBox 6"/>
        <cdr:cNvSpPr txBox="1"/>
      </cdr:nvSpPr>
      <cdr:spPr>
        <a:xfrm xmlns:a="http://schemas.openxmlformats.org/drawingml/2006/main">
          <a:off x="4934050" y="144017"/>
          <a:ext cx="914400" cy="84984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800" dirty="0"/>
        </a:p>
      </cdr:txBody>
    </cdr:sp>
  </cdr:relSizeAnchor>
  <cdr:relSizeAnchor xmlns:cdr="http://schemas.openxmlformats.org/drawingml/2006/chartDrawing">
    <cdr:from>
      <cdr:x>0.06814</cdr:x>
      <cdr:y>0.79518</cdr:y>
    </cdr:from>
    <cdr:to>
      <cdr:x>0.59597</cdr:x>
      <cdr:y>1</cdr:y>
    </cdr:to>
    <cdr:sp macro="" textlink="">
      <cdr:nvSpPr>
        <cdr:cNvPr id="14" name="TextBox 13"/>
        <cdr:cNvSpPr txBox="1"/>
      </cdr:nvSpPr>
      <cdr:spPr>
        <a:xfrm xmlns:a="http://schemas.openxmlformats.org/drawingml/2006/main">
          <a:off x="613570" y="3550096"/>
          <a:ext cx="4752528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0.15611</cdr:x>
      <cdr:y>0.79518</cdr:y>
    </cdr:from>
    <cdr:to>
      <cdr:x>0.51599</cdr:x>
      <cdr:y>1</cdr:y>
    </cdr:to>
    <cdr:sp macro="" textlink="">
      <cdr:nvSpPr>
        <cdr:cNvPr id="15" name="TextBox 14"/>
        <cdr:cNvSpPr txBox="1"/>
      </cdr:nvSpPr>
      <cdr:spPr>
        <a:xfrm xmlns:a="http://schemas.openxmlformats.org/drawingml/2006/main">
          <a:off x="1405658" y="3550096"/>
          <a:ext cx="324036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>
            <a:extLst>
              <a:ext uri="{FF2B5EF4-FFF2-40B4-BE49-F238E27FC236}">
                <a16:creationId xmlns:a16="http://schemas.microsoft.com/office/drawing/2014/main" xmlns="" id="{D32DDF95-C65C-476A-AA2D-08BABA6DE17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767" cy="495619"/>
          </a:xfrm>
          <a:prstGeom prst="rect">
            <a:avLst/>
          </a:prstGeom>
        </p:spPr>
        <p:txBody>
          <a:bodyPr vert="horz" lIns="92053" tIns="46026" rIns="92053" bIns="46026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1336D7DC-7DF0-4E08-B127-7134A95BB63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0297" y="0"/>
            <a:ext cx="2945767" cy="495619"/>
          </a:xfrm>
          <a:prstGeom prst="rect">
            <a:avLst/>
          </a:prstGeom>
        </p:spPr>
        <p:txBody>
          <a:bodyPr vert="horz" lIns="92053" tIns="46026" rIns="92053" bIns="46026" rtlCol="0"/>
          <a:lstStyle>
            <a:lvl1pPr algn="r">
              <a:defRPr sz="1200"/>
            </a:lvl1pPr>
          </a:lstStyle>
          <a:p>
            <a:fld id="{951BD1E7-0CDF-41A0-B26E-374800642F37}" type="datetimeFigureOut">
              <a:rPr lang="ru-RU" smtClean="0"/>
              <a:t>22.08.2022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D0B87FCD-F57B-4652-A58C-5DA4EE5F6328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1" y="9378631"/>
            <a:ext cx="2945767" cy="495619"/>
          </a:xfrm>
          <a:prstGeom prst="rect">
            <a:avLst/>
          </a:prstGeom>
        </p:spPr>
        <p:txBody>
          <a:bodyPr vert="horz" lIns="92053" tIns="46026" rIns="92053" bIns="46026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F8CAF6AC-758E-4A07-B609-8CD7603346DF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0297" y="9378631"/>
            <a:ext cx="2945767" cy="495619"/>
          </a:xfrm>
          <a:prstGeom prst="rect">
            <a:avLst/>
          </a:prstGeom>
        </p:spPr>
        <p:txBody>
          <a:bodyPr vert="horz" lIns="92053" tIns="46026" rIns="92053" bIns="46026" rtlCol="0" anchor="b"/>
          <a:lstStyle>
            <a:lvl1pPr algn="r">
              <a:defRPr sz="1200"/>
            </a:lvl1pPr>
          </a:lstStyle>
          <a:p>
            <a:fld id="{D09E8AA1-A9BC-4B76-BE7F-74C6F4190A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04107042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8" cy="493713"/>
          </a:xfrm>
          <a:prstGeom prst="rect">
            <a:avLst/>
          </a:prstGeom>
        </p:spPr>
        <p:txBody>
          <a:bodyPr vert="horz" lIns="90705" tIns="45352" rIns="90705" bIns="45352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8" cy="493713"/>
          </a:xfrm>
          <a:prstGeom prst="rect">
            <a:avLst/>
          </a:prstGeom>
        </p:spPr>
        <p:txBody>
          <a:bodyPr vert="horz" lIns="90705" tIns="45352" rIns="90705" bIns="45352" rtlCol="0"/>
          <a:lstStyle>
            <a:lvl1pPr algn="r">
              <a:defRPr sz="1200"/>
            </a:lvl1pPr>
          </a:lstStyle>
          <a:p>
            <a:fld id="{6A6379EF-87D3-4581-9075-F562B18F212E}" type="datetimeFigureOut">
              <a:rPr lang="ru-RU" smtClean="0"/>
              <a:t>22.08.2022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30275" y="739775"/>
            <a:ext cx="4937125" cy="37036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705" tIns="45352" rIns="90705" bIns="45352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690270"/>
            <a:ext cx="5438140" cy="4443413"/>
          </a:xfrm>
          <a:prstGeom prst="rect">
            <a:avLst/>
          </a:prstGeom>
        </p:spPr>
        <p:txBody>
          <a:bodyPr vert="horz" lIns="90705" tIns="45352" rIns="90705" bIns="45352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9378825"/>
            <a:ext cx="2945658" cy="493713"/>
          </a:xfrm>
          <a:prstGeom prst="rect">
            <a:avLst/>
          </a:prstGeom>
        </p:spPr>
        <p:txBody>
          <a:bodyPr vert="horz" lIns="90705" tIns="45352" rIns="90705" bIns="45352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4" y="9378825"/>
            <a:ext cx="2945658" cy="493713"/>
          </a:xfrm>
          <a:prstGeom prst="rect">
            <a:avLst/>
          </a:prstGeom>
        </p:spPr>
        <p:txBody>
          <a:bodyPr vert="horz" lIns="90705" tIns="45352" rIns="90705" bIns="45352" rtlCol="0" anchor="b"/>
          <a:lstStyle>
            <a:lvl1pPr algn="r">
              <a:defRPr sz="1200"/>
            </a:lvl1pPr>
          </a:lstStyle>
          <a:p>
            <a:fld id="{BC72453E-B760-4EF5-BEB8-8469945E082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6857800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8355733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8355733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835573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8355733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8355733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8355733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8355733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8355733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8355733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8355733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835573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6DF453-3EF4-4889-A30A-EB452DC42F9D}" type="datetime1">
              <a:rPr lang="ru-RU" smtClean="0"/>
              <a:t>22.08.2022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C9349-F505-433F-AF35-B6C548C5499E}" type="datetime1">
              <a:rPr lang="ru-RU" smtClean="0"/>
              <a:t>22.08.2022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2E2CE2-3878-4040-9A65-E1C3F1A2F209}" type="datetime1">
              <a:rPr lang="ru-RU" smtClean="0"/>
              <a:t>22.08.2022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53E282-B3F2-43BA-9741-55E335DEF1DE}" type="datetime1">
              <a:rPr lang="ru-RU" smtClean="0"/>
              <a:t>22.08.2022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8B8F3-5D70-4D7A-B511-C9F09D776DAA}" type="datetime1">
              <a:rPr lang="ru-RU" smtClean="0"/>
              <a:t>22.08.2022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F7A11-6047-4CFC-899D-7C0D7CD72C3E}" type="datetime1">
              <a:rPr lang="ru-RU" smtClean="0"/>
              <a:t>22.08.2022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2D4F5-7C77-4868-8827-A16F2C1A5572}" type="datetime1">
              <a:rPr lang="ru-RU" smtClean="0"/>
              <a:t>22.08.2022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80756-8D36-4A1F-8028-AAE40802550E}" type="datetime1">
              <a:rPr lang="ru-RU" smtClean="0"/>
              <a:t>22.08.2022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C89C-BAE6-4617-B446-30E02A63EB0E}" type="datetime1">
              <a:rPr lang="ru-RU" smtClean="0"/>
              <a:t>22.08.2022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27DAC-0C62-4A82-B457-2CA65CB1A948}" type="datetime1">
              <a:rPr lang="ru-RU" smtClean="0"/>
              <a:t>22.08.2022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D4F4D-BAC9-4BE8-827C-B7F2980AB14A}" type="datetime1">
              <a:rPr lang="ru-RU" smtClean="0"/>
              <a:t>22.08.2022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1BA6D9-B930-4E75-AC31-AE8BA8511EB8}" type="datetime1">
              <a:rPr lang="ru-RU" smtClean="0"/>
              <a:t>22.08.2022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7" Type="http://schemas.openxmlformats.org/officeDocument/2006/relationships/chart" Target="../charts/chart6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chart" Target="../charts/chart5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7" Type="http://schemas.openxmlformats.org/officeDocument/2006/relationships/chart" Target="../charts/chart9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6" Type="http://schemas.openxmlformats.org/officeDocument/2006/relationships/chart" Target="../charts/chart8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3455278966"/>
              </p:ext>
            </p:extLst>
          </p:nvPr>
        </p:nvGraphicFramePr>
        <p:xfrm>
          <a:off x="0" y="980728"/>
          <a:ext cx="9108504" cy="51845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6293028"/>
            <a:ext cx="9144001" cy="5649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88" y="0"/>
            <a:ext cx="9135641" cy="13674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6" name="Прямая соединительная линия 5"/>
          <p:cNvCxnSpPr/>
          <p:nvPr/>
        </p:nvCxnSpPr>
        <p:spPr>
          <a:xfrm>
            <a:off x="1547664" y="6021288"/>
            <a:ext cx="604867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877156" y="1839022"/>
            <a:ext cx="7488832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Правоприменительная практика</a:t>
            </a:r>
          </a:p>
          <a:p>
            <a:pPr algn="ctr"/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 отдела надзорной и разрешительной деятельности по ядерной </a:t>
            </a: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и радиационной безопасности предприятий топливного </a:t>
            </a: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цикла и за учетом </a:t>
            </a: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контролем </a:t>
            </a:r>
            <a:r>
              <a:rPr lang="ru-RU" sz="2200" b="1" dirty="0">
                <a:latin typeface="Times New Roman" pitchFamily="18" charset="0"/>
                <a:cs typeface="Times New Roman" pitchFamily="18" charset="0"/>
              </a:rPr>
              <a:t>ядерных материалов и физической </a:t>
            </a: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защиты за 2 квартал </a:t>
            </a: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2022 года</a:t>
            </a:r>
          </a:p>
          <a:p>
            <a:pPr algn="ctr"/>
            <a:endParaRPr lang="ru-RU" sz="2200" b="1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200" b="1" dirty="0" err="1" smtClean="0">
                <a:latin typeface="Times New Roman" pitchFamily="18" charset="0"/>
                <a:cs typeface="Times New Roman" pitchFamily="18" charset="0"/>
              </a:rPr>
              <a:t>Глодов</a:t>
            </a: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 Дмитрий Анатольевич</a:t>
            </a:r>
            <a:endParaRPr lang="ru-RU" sz="22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Главный государственный инспектор </a:t>
            </a: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ОНРД ЯРБ ПТЦ, УК ЯМ и ФЗ Центрального МТУ по надзору за ЯРБ </a:t>
            </a:r>
            <a:r>
              <a:rPr lang="ru-RU" sz="2200" b="1" dirty="0" err="1" smtClean="0">
                <a:latin typeface="Times New Roman" pitchFamily="18" charset="0"/>
                <a:cs typeface="Times New Roman" pitchFamily="18" charset="0"/>
              </a:rPr>
              <a:t>Ростехнадзора</a:t>
            </a:r>
            <a:endParaRPr lang="ru-RU" sz="22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21580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02" y="6293028"/>
            <a:ext cx="9144001" cy="5649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-1"/>
            <a:ext cx="9155604" cy="7174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137929" y="1367497"/>
            <a:ext cx="7128792" cy="7571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 sz="2160" b="1" i="0" u="none" strike="noStrike" kern="1200" baseline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+mn-cs"/>
              </a:defRPr>
            </a:pPr>
            <a:r>
              <a:rPr lang="ru-RU" sz="2160" b="1" dirty="0"/>
              <a:t>Основные причины нарушений, выявляемых при проведении надзорных мероприятий</a:t>
            </a:r>
            <a:endParaRPr lang="ru-RU" sz="2160" b="1" dirty="0">
              <a:solidFill>
                <a:prstClr val="black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88" y="0"/>
            <a:ext cx="9135641" cy="13674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179512" y="2154918"/>
            <a:ext cx="9274481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itchFamily="2" charset="2"/>
              <a:buChar char="§"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Недостаточное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количество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специалистов в подразделениях занимающихся вопросами УК и ФЗ на поднадзорных предприятиях</a:t>
            </a:r>
          </a:p>
          <a:p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§"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Неполное понимание специалистами поднадзорных предприятий вопросов, касающихся их должностных обязанностей</a:t>
            </a:r>
          </a:p>
          <a:p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§"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Недостаточный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контроль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со стороны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руководства среднего и высшего звена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предприятий</a:t>
            </a:r>
          </a:p>
          <a:p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§"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Недостаточное финансирование деятельности по УК и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ФЗ</a:t>
            </a:r>
          </a:p>
          <a:p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69462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02" y="6293028"/>
            <a:ext cx="9144001" cy="5649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-1"/>
            <a:ext cx="9155604" cy="7174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137929" y="2852936"/>
            <a:ext cx="712879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 sz="2160" b="1" i="0" u="none" strike="noStrike" kern="1200" baseline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+mn-cs"/>
              </a:defRPr>
            </a:pPr>
            <a:r>
              <a:rPr lang="ru-RU" sz="5400" b="1" dirty="0"/>
              <a:t>Спасибо за внимание!</a:t>
            </a:r>
            <a:endParaRPr lang="ru-RU" sz="2160" b="1" dirty="0">
              <a:solidFill>
                <a:prstClr val="black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88" y="0"/>
            <a:ext cx="9135641" cy="13674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201832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310734052"/>
              </p:ext>
            </p:extLst>
          </p:nvPr>
        </p:nvGraphicFramePr>
        <p:xfrm>
          <a:off x="0" y="980728"/>
          <a:ext cx="9108504" cy="51845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6293028"/>
            <a:ext cx="9144001" cy="5649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88" y="0"/>
            <a:ext cx="9135641" cy="13674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402055" y="1628800"/>
            <a:ext cx="8339887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prstClr val="black"/>
                </a:solidFill>
                <a:latin typeface="Times New Roman" panose="02020603050405020304" pitchFamily="18" charset="0"/>
              </a:rPr>
              <a:t>Основные направления деятельности</a:t>
            </a:r>
          </a:p>
          <a:p>
            <a:pPr algn="ctr"/>
            <a:endParaRPr lang="ru-RU" b="1" dirty="0">
              <a:solidFill>
                <a:prstClr val="black"/>
              </a:solidFill>
              <a:latin typeface="Times New Roman" panose="02020603050405020304" pitchFamily="18" charset="0"/>
              <a:cs typeface="Times New Roman" pitchFamily="18" charset="0"/>
            </a:endParaRPr>
          </a:p>
          <a:p>
            <a:pPr algn="ctr"/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pPr marL="285750" indent="-285750" algn="just">
              <a:buFont typeface="Wingdings" pitchFamily="2" charset="2"/>
              <a:buChar char="v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Организация и проведение плановых и внеплановых проверок</a:t>
            </a:r>
          </a:p>
          <a:p>
            <a:pPr algn="just"/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285750" indent="-285750" algn="just">
              <a:buFont typeface="Wingdings" pitchFamily="2" charset="2"/>
              <a:buChar char="v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Проведение проверок в режиме постоянного государственного надзора</a:t>
            </a:r>
          </a:p>
          <a:p>
            <a:pPr algn="just"/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285750" indent="-285750" algn="just">
              <a:buFont typeface="Wingdings" pitchFamily="2" charset="2"/>
              <a:buChar char="v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Участие в нормотворческой деятельности</a:t>
            </a:r>
          </a:p>
          <a:p>
            <a:pPr algn="just"/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285750" indent="-285750" algn="just">
              <a:buFont typeface="Wingdings" pitchFamily="2" charset="2"/>
              <a:buChar char="v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Участие в оказании государственных услуг (лицензирование деятельности в области использования атомной энергии, выдача работникам ОИАЭ разрешений Ростехнадзора на право ведения работ в области использования атомной энергии)</a:t>
            </a:r>
          </a:p>
          <a:p>
            <a:pPr marL="285750" indent="-285750" algn="just">
              <a:buFont typeface="Wingdings" pitchFamily="2" charset="2"/>
              <a:buChar char="v"/>
            </a:pPr>
            <a:endParaRPr lang="ru-RU" dirty="0"/>
          </a:p>
          <a:p>
            <a:pPr marL="285750" indent="-285750" algn="just">
              <a:buFont typeface="Wingdings" pitchFamily="2" charset="2"/>
              <a:buChar char="v"/>
            </a:pPr>
            <a:endParaRPr lang="ru-RU" dirty="0" smtClean="0"/>
          </a:p>
          <a:p>
            <a:pPr marL="285750" indent="-285750" algn="just">
              <a:buFont typeface="Wingdings" pitchFamily="2" charset="2"/>
              <a:buChar char="v"/>
            </a:pPr>
            <a:endParaRPr lang="ru-RU" dirty="0"/>
          </a:p>
          <a:p>
            <a:pPr marL="285750" indent="-285750" algn="just">
              <a:buFont typeface="Wingdings" pitchFamily="2" charset="2"/>
              <a:buChar char="v"/>
            </a:pPr>
            <a:endParaRPr lang="ru-RU" dirty="0" smtClean="0"/>
          </a:p>
          <a:p>
            <a:pPr marL="285750" indent="-285750" algn="just">
              <a:buFont typeface="Wingdings" pitchFamily="2" charset="2"/>
              <a:buChar char="v"/>
            </a:pPr>
            <a:endParaRPr lang="ru-RU" dirty="0"/>
          </a:p>
          <a:p>
            <a:pPr marL="285750" indent="-285750" algn="just">
              <a:buFont typeface="Wingdings" pitchFamily="2" charset="2"/>
              <a:buChar char="v"/>
            </a:pPr>
            <a:endParaRPr lang="ru-RU" dirty="0" smtClean="0"/>
          </a:p>
          <a:p>
            <a:pPr marL="285750" indent="-285750" algn="just">
              <a:buFont typeface="Wingdings" pitchFamily="2" charset="2"/>
              <a:buChar char="v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185276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123375891"/>
              </p:ext>
            </p:extLst>
          </p:nvPr>
        </p:nvGraphicFramePr>
        <p:xfrm>
          <a:off x="0" y="980728"/>
          <a:ext cx="9108504" cy="51845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6293028"/>
            <a:ext cx="9144001" cy="5649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88" y="0"/>
            <a:ext cx="9135641" cy="13674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402055" y="1628800"/>
            <a:ext cx="8339887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prstClr val="black"/>
                </a:solidFill>
                <a:latin typeface="Times New Roman" panose="02020603050405020304" pitchFamily="18" charset="0"/>
              </a:rPr>
              <a:t>Направления надзора</a:t>
            </a:r>
          </a:p>
          <a:p>
            <a:pPr algn="ctr"/>
            <a:endParaRPr lang="ru-RU" b="1" dirty="0">
              <a:solidFill>
                <a:prstClr val="black"/>
              </a:solidFill>
              <a:latin typeface="Times New Roman" panose="02020603050405020304" pitchFamily="18" charset="0"/>
              <a:cs typeface="Times New Roman" pitchFamily="18" charset="0"/>
            </a:endParaRPr>
          </a:p>
          <a:p>
            <a:pPr algn="ctr"/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pPr marL="285750" indent="-285750" algn="just">
              <a:buFont typeface="Wingdings" pitchFamily="2" charset="2"/>
              <a:buChar char="v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Надзор за ядерной и радиационной безопасностью предприятий топливного цикла (далее – ЯРБ ПТЦ) и организаций оказывающих услуги предприятиям топливного цикла</a:t>
            </a:r>
          </a:p>
          <a:p>
            <a:pPr marL="285750" indent="-285750" algn="just">
              <a:buFont typeface="Wingdings" pitchFamily="2" charset="2"/>
              <a:buChar char="v"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285750" indent="-285750" algn="just">
              <a:buFont typeface="Wingdings" pitchFamily="2" charset="2"/>
              <a:buChar char="v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Надзор за организациями осуществляющими транспортирование ядерных материалов</a:t>
            </a:r>
          </a:p>
          <a:p>
            <a:pPr algn="just"/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285750" indent="-285750" algn="just">
              <a:buFont typeface="Wingdings" pitchFamily="2" charset="2"/>
              <a:buChar char="v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Надзор за учетом и контролем ядерных материалов (далее – УК ЯМ)</a:t>
            </a:r>
          </a:p>
          <a:p>
            <a:pPr algn="just"/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285750" indent="-285750" algn="just">
              <a:buFont typeface="Wingdings" pitchFamily="2" charset="2"/>
              <a:buChar char="v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Надзор за обеспечением физической защиты ядерных установок и пунктов хранения (далее –ФЗ)</a:t>
            </a:r>
          </a:p>
          <a:p>
            <a:pPr algn="just"/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dirty="0"/>
          </a:p>
          <a:p>
            <a:pPr marL="285750" indent="-285750" algn="just">
              <a:buFont typeface="Wingdings" pitchFamily="2" charset="2"/>
              <a:buChar char="v"/>
            </a:pPr>
            <a:endParaRPr lang="ru-RU" dirty="0" smtClean="0"/>
          </a:p>
          <a:p>
            <a:pPr marL="285750" indent="-285750" algn="just">
              <a:buFont typeface="Wingdings" pitchFamily="2" charset="2"/>
              <a:buChar char="v"/>
            </a:pPr>
            <a:endParaRPr lang="ru-RU" dirty="0"/>
          </a:p>
          <a:p>
            <a:pPr marL="285750" indent="-285750" algn="just">
              <a:buFont typeface="Wingdings" pitchFamily="2" charset="2"/>
              <a:buChar char="v"/>
            </a:pPr>
            <a:endParaRPr lang="ru-RU" dirty="0" smtClean="0"/>
          </a:p>
          <a:p>
            <a:pPr marL="285750" indent="-285750" algn="just">
              <a:buFont typeface="Wingdings" pitchFamily="2" charset="2"/>
              <a:buChar char="v"/>
            </a:pPr>
            <a:endParaRPr lang="ru-RU" dirty="0"/>
          </a:p>
          <a:p>
            <a:pPr marL="285750" indent="-285750" algn="just">
              <a:buFont typeface="Wingdings" pitchFamily="2" charset="2"/>
              <a:buChar char="v"/>
            </a:pPr>
            <a:endParaRPr lang="ru-RU" dirty="0" smtClean="0"/>
          </a:p>
          <a:p>
            <a:pPr marL="285750" indent="-285750" algn="just">
              <a:buFont typeface="Wingdings" pitchFamily="2" charset="2"/>
              <a:buChar char="v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595867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3761116497"/>
              </p:ext>
            </p:extLst>
          </p:nvPr>
        </p:nvGraphicFramePr>
        <p:xfrm>
          <a:off x="0" y="980728"/>
          <a:ext cx="9108504" cy="51845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6293028"/>
            <a:ext cx="9144001" cy="5649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88" y="0"/>
            <a:ext cx="9135641" cy="13674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8" name="Объект 1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16637659"/>
              </p:ext>
            </p:extLst>
          </p:nvPr>
        </p:nvGraphicFramePr>
        <p:xfrm>
          <a:off x="69998" y="1628800"/>
          <a:ext cx="9004002" cy="44644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402055" y="1628800"/>
            <a:ext cx="833988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solidFill>
                  <a:prstClr val="black"/>
                </a:solidFill>
                <a:latin typeface="Times New Roman" panose="02020603050405020304" pitchFamily="18" charset="0"/>
              </a:rPr>
              <a:t>Количество </a:t>
            </a:r>
            <a:r>
              <a:rPr lang="ru-RU" b="1" dirty="0" smtClean="0">
                <a:solidFill>
                  <a:prstClr val="black"/>
                </a:solidFill>
                <a:latin typeface="Times New Roman" panose="02020603050405020304" pitchFamily="18" charset="0"/>
              </a:rPr>
              <a:t>проведенных инспекций </a:t>
            </a:r>
            <a:r>
              <a:rPr lang="ru-RU" b="1" dirty="0">
                <a:solidFill>
                  <a:prstClr val="black"/>
                </a:solidFill>
                <a:latin typeface="Times New Roman" panose="02020603050405020304" pitchFamily="18" charset="0"/>
              </a:rPr>
              <a:t>по направлениям УК </a:t>
            </a:r>
            <a:r>
              <a:rPr lang="ru-RU" b="1" dirty="0" smtClean="0">
                <a:solidFill>
                  <a:prstClr val="black"/>
                </a:solidFill>
                <a:latin typeface="Times New Roman" panose="02020603050405020304" pitchFamily="18" charset="0"/>
              </a:rPr>
              <a:t>, </a:t>
            </a:r>
            <a:r>
              <a:rPr lang="ru-RU" b="1" dirty="0">
                <a:solidFill>
                  <a:prstClr val="black"/>
                </a:solidFill>
                <a:latin typeface="Times New Roman" panose="02020603050405020304" pitchFamily="18" charset="0"/>
              </a:rPr>
              <a:t>ФЗ </a:t>
            </a:r>
            <a:r>
              <a:rPr lang="ru-RU" b="1" dirty="0" smtClean="0">
                <a:solidFill>
                  <a:prstClr val="black"/>
                </a:solidFill>
                <a:latin typeface="Times New Roman" panose="02020603050405020304" pitchFamily="18" charset="0"/>
              </a:rPr>
              <a:t>ЯМ и ЯРБ ПТЦ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за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2 квартал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2022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года</a:t>
            </a:r>
          </a:p>
          <a:p>
            <a:pPr algn="ctr"/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1619672" y="5223433"/>
            <a:ext cx="48965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400" dirty="0"/>
          </a:p>
          <a:p>
            <a:r>
              <a:rPr lang="ru-RU" dirty="0" smtClean="0"/>
              <a:t>   </a:t>
            </a:r>
            <a:r>
              <a:rPr lang="ru-RU" dirty="0" err="1" smtClean="0"/>
              <a:t>УиК</a:t>
            </a:r>
            <a:r>
              <a:rPr lang="ru-RU" dirty="0" smtClean="0"/>
              <a:t> ЯМ	</a:t>
            </a:r>
            <a:r>
              <a:rPr lang="ru-RU" dirty="0"/>
              <a:t> </a:t>
            </a:r>
            <a:r>
              <a:rPr lang="ru-RU" dirty="0" smtClean="0"/>
              <a:t>            ФЗ ЯМ                 ЯРБ ПТЦ</a:t>
            </a:r>
          </a:p>
          <a:p>
            <a:endParaRPr lang="ru-RU" dirty="0"/>
          </a:p>
        </p:txBody>
      </p:sp>
      <p:graphicFrame>
        <p:nvGraphicFramePr>
          <p:cNvPr id="9" name="Диаграмма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68200415"/>
              </p:ext>
            </p:extLst>
          </p:nvPr>
        </p:nvGraphicFramePr>
        <p:xfrm>
          <a:off x="1187624" y="2420888"/>
          <a:ext cx="7128792" cy="30575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2123728" y="3645024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19</a:t>
            </a:r>
            <a:endParaRPr lang="ru-RU" dirty="0"/>
          </a:p>
        </p:txBody>
      </p:sp>
      <p:sp>
        <p:nvSpPr>
          <p:cNvPr id="10" name="TextBox 9"/>
          <p:cNvSpPr txBox="1"/>
          <p:nvPr/>
        </p:nvSpPr>
        <p:spPr>
          <a:xfrm>
            <a:off x="3491880" y="465313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5</a:t>
            </a:r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4932040" y="364502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2</a:t>
            </a:r>
            <a:endParaRPr lang="ru-RU" dirty="0"/>
          </a:p>
        </p:txBody>
      </p:sp>
      <p:sp>
        <p:nvSpPr>
          <p:cNvPr id="12" name="TextBox 11"/>
          <p:cNvSpPr txBox="1"/>
          <p:nvPr/>
        </p:nvSpPr>
        <p:spPr>
          <a:xfrm>
            <a:off x="4932040" y="428380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6</a:t>
            </a:r>
            <a:endParaRPr lang="ru-RU" dirty="0"/>
          </a:p>
        </p:txBody>
      </p:sp>
      <p:sp>
        <p:nvSpPr>
          <p:cNvPr id="13" name="TextBox 12"/>
          <p:cNvSpPr txBox="1"/>
          <p:nvPr/>
        </p:nvSpPr>
        <p:spPr>
          <a:xfrm>
            <a:off x="4932040" y="4837802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2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754452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1410981805"/>
              </p:ext>
            </p:extLst>
          </p:nvPr>
        </p:nvGraphicFramePr>
        <p:xfrm>
          <a:off x="0" y="980728"/>
          <a:ext cx="9108504" cy="51845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6293028"/>
            <a:ext cx="9144001" cy="5649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88" y="0"/>
            <a:ext cx="9135641" cy="13674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8" name="Объект 1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1126908"/>
              </p:ext>
            </p:extLst>
          </p:nvPr>
        </p:nvGraphicFramePr>
        <p:xfrm>
          <a:off x="-7015" y="1599376"/>
          <a:ext cx="9004002" cy="44644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402055" y="1628800"/>
            <a:ext cx="833988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solidFill>
                  <a:prstClr val="black"/>
                </a:solidFill>
                <a:latin typeface="Times New Roman" panose="02020603050405020304" pitchFamily="18" charset="0"/>
              </a:rPr>
              <a:t>Количество </a:t>
            </a:r>
            <a:r>
              <a:rPr lang="ru-RU" b="1" dirty="0" smtClean="0">
                <a:solidFill>
                  <a:prstClr val="black"/>
                </a:solidFill>
                <a:latin typeface="Times New Roman" panose="02020603050405020304" pitchFamily="18" charset="0"/>
              </a:rPr>
              <a:t>выявленных нарушений по </a:t>
            </a:r>
            <a:r>
              <a:rPr lang="ru-RU" b="1" dirty="0">
                <a:solidFill>
                  <a:prstClr val="black"/>
                </a:solidFill>
                <a:latin typeface="Times New Roman" panose="02020603050405020304" pitchFamily="18" charset="0"/>
              </a:rPr>
              <a:t>направлениям УК , ФЗ ЯМ </a:t>
            </a:r>
            <a:r>
              <a:rPr lang="ru-RU" b="1" dirty="0" smtClean="0">
                <a:solidFill>
                  <a:prstClr val="black"/>
                </a:solidFill>
                <a:latin typeface="Times New Roman" panose="02020603050405020304" pitchFamily="18" charset="0"/>
              </a:rPr>
              <a:t/>
            </a:r>
            <a:br>
              <a:rPr lang="ru-RU" b="1" dirty="0" smtClean="0">
                <a:solidFill>
                  <a:prstClr val="black"/>
                </a:solidFill>
                <a:latin typeface="Times New Roman" panose="02020603050405020304" pitchFamily="18" charset="0"/>
              </a:rPr>
            </a:br>
            <a:r>
              <a:rPr lang="ru-RU" b="1" dirty="0" smtClean="0">
                <a:solidFill>
                  <a:prstClr val="black"/>
                </a:solidFill>
                <a:latin typeface="Times New Roman" panose="02020603050405020304" pitchFamily="18" charset="0"/>
              </a:rPr>
              <a:t>и </a:t>
            </a:r>
            <a:r>
              <a:rPr lang="ru-RU" b="1" dirty="0">
                <a:solidFill>
                  <a:prstClr val="black"/>
                </a:solidFill>
                <a:latin typeface="Times New Roman" panose="02020603050405020304" pitchFamily="18" charset="0"/>
              </a:rPr>
              <a:t>ЯРБ ПТЦ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за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2 квартал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2022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года</a:t>
            </a:r>
          </a:p>
          <a:p>
            <a:pPr algn="ctr"/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1331640" y="5301208"/>
            <a:ext cx="4896544" cy="10002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    </a:t>
            </a:r>
            <a:r>
              <a:rPr lang="ru-RU" dirty="0" smtClean="0"/>
              <a:t> </a:t>
            </a:r>
            <a:r>
              <a:rPr lang="ru-RU" dirty="0" smtClean="0"/>
              <a:t>	</a:t>
            </a:r>
            <a:r>
              <a:rPr lang="ru-RU" dirty="0"/>
              <a:t> </a:t>
            </a:r>
            <a:r>
              <a:rPr lang="ru-RU" dirty="0" smtClean="0"/>
              <a:t>                </a:t>
            </a:r>
            <a:r>
              <a:rPr lang="ru-RU" dirty="0" smtClean="0"/>
              <a:t>                     </a:t>
            </a:r>
            <a:endParaRPr lang="ru-RU" dirty="0"/>
          </a:p>
          <a:p>
            <a:endParaRPr lang="ru-RU" sz="400" dirty="0"/>
          </a:p>
          <a:p>
            <a:r>
              <a:rPr lang="ru-RU" dirty="0" smtClean="0"/>
              <a:t>  </a:t>
            </a:r>
            <a:r>
              <a:rPr lang="ru-RU" dirty="0" err="1" smtClean="0"/>
              <a:t>УиК</a:t>
            </a:r>
            <a:r>
              <a:rPr lang="ru-RU" dirty="0" smtClean="0"/>
              <a:t> ЯМ                 ФЗ ЯМ              ЯРБ ПТЦ</a:t>
            </a:r>
          </a:p>
          <a:p>
            <a:endParaRPr lang="ru-RU" dirty="0"/>
          </a:p>
        </p:txBody>
      </p:sp>
      <p:graphicFrame>
        <p:nvGraphicFramePr>
          <p:cNvPr id="10" name="Диаграмма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65411198"/>
              </p:ext>
            </p:extLst>
          </p:nvPr>
        </p:nvGraphicFramePr>
        <p:xfrm>
          <a:off x="1187624" y="2420888"/>
          <a:ext cx="7128792" cy="30575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2123728" y="3789040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17</a:t>
            </a:r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3570560" y="436510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9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932040" y="454977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13" name="TextBox 12"/>
          <p:cNvSpPr txBox="1"/>
          <p:nvPr/>
        </p:nvSpPr>
        <p:spPr>
          <a:xfrm>
            <a:off x="4932040" y="3995772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6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553826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6293028"/>
            <a:ext cx="9144001" cy="5649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88" y="0"/>
            <a:ext cx="9135641" cy="13674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402055" y="1628800"/>
            <a:ext cx="833988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solidFill>
                  <a:prstClr val="black"/>
                </a:solidFill>
                <a:latin typeface="Times New Roman" panose="02020603050405020304" pitchFamily="18" charset="0"/>
              </a:rPr>
              <a:t>Количество </a:t>
            </a:r>
            <a:r>
              <a:rPr lang="ru-RU" b="1" dirty="0" smtClean="0">
                <a:solidFill>
                  <a:prstClr val="black"/>
                </a:solidFill>
                <a:latin typeface="Times New Roman" panose="02020603050405020304" pitchFamily="18" charset="0"/>
              </a:rPr>
              <a:t>наложенных административных штрафов </a:t>
            </a:r>
            <a:r>
              <a:rPr lang="ru-RU" b="1" dirty="0" smtClean="0">
                <a:solidFill>
                  <a:prstClr val="black"/>
                </a:solidFill>
                <a:latin typeface="Times New Roman" panose="02020603050405020304" pitchFamily="18" charset="0"/>
              </a:rPr>
              <a:t>во 2 квартале </a:t>
            </a:r>
            <a:r>
              <a:rPr lang="ru-RU" b="1" dirty="0" smtClean="0">
                <a:solidFill>
                  <a:prstClr val="black"/>
                </a:solidFill>
                <a:latin typeface="Times New Roman" panose="02020603050405020304" pitchFamily="18" charset="0"/>
              </a:rPr>
              <a:t>2022 </a:t>
            </a:r>
            <a:r>
              <a:rPr lang="ru-RU" b="1" dirty="0" smtClean="0">
                <a:solidFill>
                  <a:prstClr val="black"/>
                </a:solidFill>
                <a:latin typeface="Times New Roman" panose="02020603050405020304" pitchFamily="18" charset="0"/>
              </a:rPr>
              <a:t>года</a:t>
            </a:r>
            <a:endParaRPr lang="ru-RU" b="1" dirty="0">
              <a:solidFill>
                <a:prstClr val="black"/>
              </a:solidFill>
              <a:latin typeface="Times New Roman" panose="02020603050405020304" pitchFamily="18" charset="0"/>
            </a:endParaRPr>
          </a:p>
          <a:p>
            <a:pPr algn="ctr"/>
            <a:endParaRPr lang="ru-RU" dirty="0"/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3745797"/>
              </p:ext>
            </p:extLst>
          </p:nvPr>
        </p:nvGraphicFramePr>
        <p:xfrm>
          <a:off x="683569" y="2420888"/>
          <a:ext cx="7920879" cy="22562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40293"/>
                <a:gridCol w="2640293"/>
                <a:gridCol w="2640293"/>
              </a:tblGrid>
              <a:tr h="1128125">
                <a:tc>
                  <a:txBody>
                    <a:bodyPr/>
                    <a:lstStyle/>
                    <a:p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Кол-во штрафов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Сумма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1128125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660526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02" y="6293028"/>
            <a:ext cx="9144001" cy="5649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-1"/>
            <a:ext cx="9155604" cy="7174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162472" y="1364089"/>
            <a:ext cx="7128792" cy="7571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 sz="2160" b="1" i="0" u="none" strike="noStrike" kern="1200" baseline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+mn-cs"/>
              </a:defRPr>
            </a:pPr>
            <a:r>
              <a:rPr lang="ru-RU" sz="2160" b="1" dirty="0"/>
              <a:t>Основные нарушения по УК, выявленные при проведении надзорных мероприятий</a:t>
            </a:r>
            <a:endParaRPr lang="ru-RU" sz="2160" b="1" dirty="0">
              <a:solidFill>
                <a:prstClr val="black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88" y="0"/>
            <a:ext cx="9135641" cy="13674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179512" y="2121219"/>
            <a:ext cx="9274481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itchFamily="2" charset="2"/>
              <a:buChar char="v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Нарушение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ведения учетных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документов</a:t>
            </a:r>
          </a:p>
          <a:p>
            <a:pPr marL="342900" indent="-342900">
              <a:buFont typeface="Wingdings" pitchFamily="2" charset="2"/>
              <a:buChar char="v"/>
            </a:pP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v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Нарушение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порядка проведения физической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инвентаризации</a:t>
            </a:r>
          </a:p>
          <a:p>
            <a:pPr marL="342900" indent="-342900">
              <a:buFont typeface="Wingdings" pitchFamily="2" charset="2"/>
              <a:buChar char="v"/>
            </a:pP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v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Несвоевременный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пересмотр документов (инструкций, положений и т.д.) по учету и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контролю</a:t>
            </a:r>
          </a:p>
          <a:p>
            <a:pPr marL="342900" indent="-342900">
              <a:buFont typeface="Wingdings" pitchFamily="2" charset="2"/>
              <a:buChar char="v"/>
            </a:pP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v"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арушение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порядка обращения с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пломбами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57252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02" y="6293028"/>
            <a:ext cx="9144001" cy="5649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-1"/>
            <a:ext cx="9155604" cy="7174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019206" y="1367497"/>
            <a:ext cx="7128792" cy="10895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 sz="2160" b="1" i="0" u="none" strike="noStrike" kern="1200" baseline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+mn-cs"/>
              </a:defRPr>
            </a:pPr>
            <a:r>
              <a:rPr lang="ru-RU" sz="2160" b="1" dirty="0"/>
              <a:t>Основные нарушения по ФЗ, выявленные при проведении надзорных </a:t>
            </a:r>
            <a:r>
              <a:rPr lang="ru-RU" sz="2160" b="1" dirty="0" smtClean="0"/>
              <a:t>мероприятий</a:t>
            </a:r>
          </a:p>
          <a:p>
            <a:pPr algn="ctr">
              <a:defRPr sz="2160" b="1" i="0" u="none" strike="noStrike" kern="1200" baseline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+mn-cs"/>
              </a:defRPr>
            </a:pPr>
            <a:endParaRPr lang="ru-RU" sz="2160" b="1" dirty="0">
              <a:solidFill>
                <a:prstClr val="black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88" y="0"/>
            <a:ext cx="9135641" cy="13674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179512" y="2121219"/>
            <a:ext cx="927448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itchFamily="2" charset="2"/>
              <a:buChar char="v"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v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несвоевременный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пересмотр объектовых документов по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ФЗ</a:t>
            </a:r>
          </a:p>
          <a:p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v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несоответствие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ИТСФЗ требованиям 646 Постановления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42900" indent="-342900">
              <a:buFont typeface="Wingdings" pitchFamily="2" charset="2"/>
              <a:buChar char="v"/>
            </a:pP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59742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02" y="6293028"/>
            <a:ext cx="9144001" cy="5649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-1"/>
            <a:ext cx="9155604" cy="7174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162472" y="1364089"/>
            <a:ext cx="7128792" cy="7571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 sz="2160" b="1" i="0" u="none" strike="noStrike" kern="1200" baseline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+mn-cs"/>
              </a:defRPr>
            </a:pPr>
            <a:r>
              <a:rPr lang="ru-RU" sz="2160" b="1" dirty="0"/>
              <a:t>Основные нарушения по </a:t>
            </a:r>
            <a:r>
              <a:rPr lang="ru-RU" sz="2160" b="1" dirty="0" smtClean="0"/>
              <a:t>ЯРБ ПТЦ, </a:t>
            </a:r>
            <a:r>
              <a:rPr lang="ru-RU" sz="2160" b="1" dirty="0"/>
              <a:t>выявленные при проведении надзорных мероприятий</a:t>
            </a:r>
            <a:endParaRPr lang="ru-RU" sz="2160" b="1" dirty="0">
              <a:solidFill>
                <a:prstClr val="black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88" y="0"/>
            <a:ext cx="9135641" cy="13674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179512" y="2121219"/>
            <a:ext cx="927448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v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несвоевременный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пересмотр объектовых документов по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ЯРБ ПТЦ</a:t>
            </a:r>
          </a:p>
          <a:p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v"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есоответствие документов реальному состоянию объекта</a:t>
            </a:r>
          </a:p>
          <a:p>
            <a:pPr marL="342900" indent="-342900">
              <a:buFont typeface="Wingdings" pitchFamily="2" charset="2"/>
              <a:buChar char="v"/>
            </a:pP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336617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4111</TotalTime>
  <Words>353</Words>
  <Application>Microsoft Office PowerPoint</Application>
  <PresentationFormat>Экран (4:3)</PresentationFormat>
  <Paragraphs>87</Paragraphs>
  <Slides>11</Slides>
  <Notes>11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Серегин П.А.</dc:creator>
  <cp:lastModifiedBy>Дмитрий Глодов</cp:lastModifiedBy>
  <cp:revision>172</cp:revision>
  <cp:lastPrinted>2019-06-26T06:24:23Z</cp:lastPrinted>
  <dcterms:created xsi:type="dcterms:W3CDTF">2015-09-22T06:41:40Z</dcterms:created>
  <dcterms:modified xsi:type="dcterms:W3CDTF">2022-08-22T10:15:06Z</dcterms:modified>
</cp:coreProperties>
</file>